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69" r:id="rId3"/>
    <p:sldMasterId id="2147483782" r:id="rId4"/>
    <p:sldMasterId id="2147483795" r:id="rId5"/>
  </p:sldMasterIdLst>
  <p:notesMasterIdLst>
    <p:notesMasterId r:id="rId20"/>
  </p:notesMasterIdLst>
  <p:sldIdLst>
    <p:sldId id="258" r:id="rId6"/>
    <p:sldId id="256" r:id="rId7"/>
    <p:sldId id="259" r:id="rId8"/>
    <p:sldId id="266" r:id="rId9"/>
    <p:sldId id="262" r:id="rId10"/>
    <p:sldId id="260" r:id="rId11"/>
    <p:sldId id="267" r:id="rId12"/>
    <p:sldId id="269" r:id="rId13"/>
    <p:sldId id="270" r:id="rId14"/>
    <p:sldId id="271" r:id="rId15"/>
    <p:sldId id="272" r:id="rId16"/>
    <p:sldId id="268" r:id="rId17"/>
    <p:sldId id="265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7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890" y="118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94042-84B6-4A3C-8C5F-4C16801CBA5A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4768A-DA4B-41CC-AF19-7A7F57FAF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our</a:t>
            </a:r>
            <a:r>
              <a:rPr lang="en-US" baseline="0" dirty="0" smtClean="0"/>
              <a:t> first lesson of the unit I introduced the analogy that a poem was like a present.  Here are some meanings that poets have written as</a:t>
            </a:r>
            <a:r>
              <a:rPr lang="en-US" dirty="0" smtClean="0"/>
              <a:t> they develop ways to u</a:t>
            </a:r>
            <a:r>
              <a:rPr lang="en-US" baseline="0" dirty="0" smtClean="0"/>
              <a:t>nderstand or explain poetry.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our</a:t>
            </a:r>
            <a:r>
              <a:rPr lang="en-US" baseline="0" dirty="0" smtClean="0"/>
              <a:t> first lesson of the unit I introduced the analogy that a poem was like a present.  Here are some meanings that poets have written as</a:t>
            </a:r>
            <a:r>
              <a:rPr lang="en-US" dirty="0" smtClean="0"/>
              <a:t> they develop ways to u</a:t>
            </a:r>
            <a:r>
              <a:rPr lang="en-US" baseline="0" dirty="0" smtClean="0"/>
              <a:t>nderstand or explain poetry.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we compared a present</a:t>
            </a:r>
            <a:r>
              <a:rPr lang="en-US" baseline="0" dirty="0" smtClean="0"/>
              <a:t> to a poem we talked about unwrapping the present to find the gift inside. We compared the outer wrapping, bows, and tags to the poetry</a:t>
            </a:r>
            <a:r>
              <a:rPr lang="en-US" dirty="0" smtClean="0"/>
              <a:t> form (shape poems) as well as </a:t>
            </a:r>
            <a:r>
              <a:rPr lang="en-US" baseline="0" dirty="0" smtClean="0"/>
              <a:t>mechanics like punctuation and grammar. We learned about reading poems and looking for literary devices that put a whole lot of meaning into a teeny tiny package. Then we </a:t>
            </a:r>
            <a:r>
              <a:rPr lang="en-US" dirty="0" smtClean="0"/>
              <a:t>compared the emotional force </a:t>
            </a:r>
            <a:r>
              <a:rPr lang="en-US" baseline="0" dirty="0" smtClean="0"/>
              <a:t>of a poem when it is read </a:t>
            </a:r>
            <a:r>
              <a:rPr lang="en-US" baseline="0" dirty="0" err="1" smtClean="0"/>
              <a:t>outloud</a:t>
            </a:r>
            <a:r>
              <a:rPr lang="en-US" baseline="0" dirty="0" smtClean="0"/>
              <a:t>. We heard </a:t>
            </a:r>
            <a:r>
              <a:rPr lang="en-US" dirty="0" smtClean="0"/>
              <a:t>different emotional emphasis in different readings of the same poem.  Your own interpretation and how you read it </a:t>
            </a:r>
            <a:r>
              <a:rPr lang="en-US" dirty="0" err="1" smtClean="0"/>
              <a:t>outloud</a:t>
            </a:r>
            <a:r>
              <a:rPr lang="en-US" dirty="0" smtClean="0"/>
              <a:t> can change poetic meaning.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</a:t>
            </a:r>
            <a:r>
              <a:rPr lang="en-US" baseline="0" dirty="0" smtClean="0"/>
              <a:t> we discussed simile and metaphor we identified their similarities and differences. Comparing two things that are not alike can</a:t>
            </a:r>
            <a:r>
              <a:rPr lang="en-US" dirty="0" smtClean="0"/>
              <a:t> be done in many ways (like, as, is, are, or just by being next to each other. Similes and metaphors can be humorous or </a:t>
            </a:r>
            <a:r>
              <a:rPr lang="en-US" baseline="0" dirty="0" smtClean="0"/>
              <a:t>add emotional layers to the meaning of the poem.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Symbolism and Imagery are</a:t>
            </a:r>
            <a:r>
              <a:rPr lang="en-US" baseline="0" dirty="0" smtClean="0"/>
              <a:t> also literary devices. Like metaphor and simile,  that are the tissue paper</a:t>
            </a:r>
            <a:r>
              <a:rPr lang="en-US" dirty="0" smtClean="0"/>
              <a:t> </a:t>
            </a:r>
            <a:r>
              <a:rPr lang="en-US" baseline="0" dirty="0" smtClean="0"/>
              <a:t>and glitter inside the box that we need to open in order to reach the gift inside. In our analogy, the gift was the meaning of the poem.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Harlem Renaissance was</a:t>
            </a:r>
            <a:r>
              <a:rPr lang="en-US" baseline="0" dirty="0" smtClean="0"/>
              <a:t> an era of cultural explosion especially in the African American community. Here I have listed only a few of the poets who made their mark during that time. These</a:t>
            </a:r>
            <a:r>
              <a:rPr lang="en-US" dirty="0" smtClean="0"/>
              <a:t> are only the tip of the iceberg and I hope you will go out and discover other poets as well as </a:t>
            </a:r>
            <a:r>
              <a:rPr lang="en-US" baseline="0" dirty="0" smtClean="0"/>
              <a:t>artists, musicians, and novelists from this era.  (Mention two non</a:t>
            </a:r>
            <a:r>
              <a:rPr lang="en-US" dirty="0" smtClean="0"/>
              <a:t>-poets </a:t>
            </a:r>
            <a:r>
              <a:rPr lang="en-US" baseline="0" dirty="0" smtClean="0"/>
              <a:t>they may have heard</a:t>
            </a:r>
            <a:r>
              <a:rPr lang="en-US" dirty="0" smtClean="0"/>
              <a:t> of:  </a:t>
            </a:r>
            <a:r>
              <a:rPr lang="en-US" baseline="0" dirty="0" smtClean="0"/>
              <a:t>Louis Armstrong</a:t>
            </a:r>
            <a:r>
              <a:rPr lang="en-US" dirty="0" smtClean="0"/>
              <a:t> &amp; </a:t>
            </a:r>
            <a:r>
              <a:rPr lang="en-US" baseline="0" dirty="0" smtClean="0"/>
              <a:t>Cab Calloway (Blues</a:t>
            </a:r>
            <a:r>
              <a:rPr lang="en-US" dirty="0" smtClean="0"/>
              <a:t> Brothers))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FF29DC-76C3-45C2-BAC9-9B383F320278}" type="slidenum">
              <a:rPr lang="en-US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004328" y="694171"/>
            <a:ext cx="4849346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defTabSz="4102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dirty="0" smtClean="0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92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4960" y="4342535"/>
            <a:ext cx="5485279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31F95A-7DE2-4168-BDB6-1C2441FBDC09}" type="slidenum">
              <a:rPr lang="en-US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004328" y="694171"/>
            <a:ext cx="4849346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defTabSz="4102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dirty="0" smtClean="0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4960" y="4342535"/>
            <a:ext cx="5485279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2C9F84-784E-487A-9424-D5D1DBEEFD4D}" type="slidenum">
              <a:rPr lang="en-US">
                <a:solidFill>
                  <a:prstClr val="white"/>
                </a:solidFill>
              </a:rPr>
              <a:pPr/>
              <a:t>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1004328" y="694171"/>
            <a:ext cx="4849346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defTabSz="4102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dirty="0" smtClean="0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112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4960" y="4342535"/>
            <a:ext cx="5485279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0418775-ED87-4DA0-8BF0-280381BBB6A1}" type="slidenum">
              <a:rPr lang="en-US">
                <a:solidFill>
                  <a:prstClr val="white"/>
                </a:solidFill>
              </a:rPr>
              <a:pPr/>
              <a:t>11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004328" y="694171"/>
            <a:ext cx="4849346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defTabSz="4102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dirty="0" smtClean="0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4960" y="4342535"/>
            <a:ext cx="5485279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4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71" y="2130951"/>
            <a:ext cx="7773071" cy="14693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928" y="3885752"/>
            <a:ext cx="6402144" cy="175312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E04EBA-2B46-4B99-90D2-E1F816E5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025DAF-B759-45A6-B948-01DB1AC527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99" y="4406322"/>
            <a:ext cx="7771578" cy="13618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99" y="2906765"/>
            <a:ext cx="7771578" cy="149955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303D4C-9066-480B-9A54-818429EB7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976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7321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ED27ED-AD17-4FEA-A389-9A4BB5BBE7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6" y="275394"/>
            <a:ext cx="8230048" cy="114188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83" y="1534822"/>
            <a:ext cx="4041101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83" y="2174618"/>
            <a:ext cx="4041101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435" y="1534822"/>
            <a:ext cx="4042595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435" y="2174618"/>
            <a:ext cx="4042595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7532D3-42E1-4816-AFC9-8AF0FCA0B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29FF81-D90D-4FE3-940C-331072F650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7E5A149-C4EB-489C-92D2-D68CB8CC0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8" y="273716"/>
            <a:ext cx="3009172" cy="11620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71" y="273723"/>
            <a:ext cx="5111859" cy="58521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78" y="1435753"/>
            <a:ext cx="3009172" cy="46901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465E7A-1EC1-4622-8F1F-9B70A97B0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063" y="4800939"/>
            <a:ext cx="5486698" cy="5659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063" y="612922"/>
            <a:ext cx="5486698" cy="41141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063" y="5366845"/>
            <a:ext cx="5486698" cy="8060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3C5B89-DE41-4E51-90C3-DF4938E8F9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2906E1-FC09-4FAE-A411-39BA7FB3E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8608" y="-2868134"/>
            <a:ext cx="1877186" cy="45221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52" y="-2868134"/>
            <a:ext cx="5488191" cy="45221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416A97-680C-46A8-BEE6-BAA26B10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52" y="186400"/>
            <a:ext cx="7508742" cy="1316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982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2734389" y="6246758"/>
            <a:ext cx="2895674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5837644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fld id="{C9F08BB8-6F94-4381-B56E-554901CDE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70" y="2130951"/>
            <a:ext cx="7773071" cy="14693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928" y="3885752"/>
            <a:ext cx="6402144" cy="175312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E04EBA-2B46-4B99-90D2-E1F816E5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025DAF-B759-45A6-B948-01DB1AC527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99" y="4406321"/>
            <a:ext cx="7771578" cy="13618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99" y="2906764"/>
            <a:ext cx="7771578" cy="149955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303D4C-9066-480B-9A54-818429EB7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976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7321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ED27ED-AD17-4FEA-A389-9A4BB5BBE7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6" y="275394"/>
            <a:ext cx="8230048" cy="114188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82" y="1534822"/>
            <a:ext cx="4041101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82" y="2174617"/>
            <a:ext cx="4041101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434" y="1534822"/>
            <a:ext cx="4042595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434" y="2174617"/>
            <a:ext cx="4042595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7532D3-42E1-4816-AFC9-8AF0FCA0B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29FF81-D90D-4FE3-940C-331072F650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7E5A149-C4EB-489C-92D2-D68CB8CC0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8" y="273716"/>
            <a:ext cx="3009172" cy="11620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70" y="273722"/>
            <a:ext cx="5111859" cy="58521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78" y="1435753"/>
            <a:ext cx="3009172" cy="46901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465E7A-1EC1-4622-8F1F-9B70A97B0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063" y="4800939"/>
            <a:ext cx="5486698" cy="5659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063" y="612922"/>
            <a:ext cx="5486698" cy="41141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063" y="5366844"/>
            <a:ext cx="5486698" cy="8060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3C5B89-DE41-4E51-90C3-DF4938E8F9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2906E1-FC09-4FAE-A411-39BA7FB3E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8608" y="-2868134"/>
            <a:ext cx="1877186" cy="45221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52" y="-2868134"/>
            <a:ext cx="5488191" cy="45221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416A97-680C-46A8-BEE6-BAA26B10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52" y="186400"/>
            <a:ext cx="7508742" cy="1316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981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2734389" y="6246758"/>
            <a:ext cx="2895674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5837644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fld id="{C9F08BB8-6F94-4381-B56E-554901CDE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68" y="2130951"/>
            <a:ext cx="7773071" cy="14693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928" y="3885752"/>
            <a:ext cx="6402144" cy="175312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E04EBA-2B46-4B99-90D2-E1F816E5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025DAF-B759-45A6-B948-01DB1AC527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99" y="4406319"/>
            <a:ext cx="7771578" cy="13618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99" y="2906762"/>
            <a:ext cx="7771578" cy="149955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303D4C-9066-480B-9A54-818429EB7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976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7321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ED27ED-AD17-4FEA-A389-9A4BB5BBE7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6" y="275394"/>
            <a:ext cx="8230048" cy="114188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80" y="1534822"/>
            <a:ext cx="4041101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80" y="2174615"/>
            <a:ext cx="4041101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432" y="1534822"/>
            <a:ext cx="4042595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432" y="2174615"/>
            <a:ext cx="4042595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7532D3-42E1-4816-AFC9-8AF0FCA0B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29FF81-D90D-4FE3-940C-331072F650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7E5A149-C4EB-489C-92D2-D68CB8CC0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8" y="273716"/>
            <a:ext cx="3009172" cy="11620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68" y="273720"/>
            <a:ext cx="5111859" cy="58521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78" y="1435751"/>
            <a:ext cx="3009172" cy="46901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465E7A-1EC1-4622-8F1F-9B70A97B0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063" y="4800939"/>
            <a:ext cx="5486698" cy="5659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063" y="612922"/>
            <a:ext cx="5486698" cy="41141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063" y="5366842"/>
            <a:ext cx="5486698" cy="8060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3C5B89-DE41-4E51-90C3-DF4938E8F9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2906E1-FC09-4FAE-A411-39BA7FB3E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8608" y="-2868134"/>
            <a:ext cx="1877186" cy="45221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52" y="-2868134"/>
            <a:ext cx="5488191" cy="45221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416A97-680C-46A8-BEE6-BAA26B10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52" y="186399"/>
            <a:ext cx="7508742" cy="1316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979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2734389" y="6246758"/>
            <a:ext cx="2895674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5837644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fld id="{C9F08BB8-6F94-4381-B56E-554901CDE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65" y="2130951"/>
            <a:ext cx="7773071" cy="14693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928" y="3885752"/>
            <a:ext cx="6402144" cy="175312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E04EBA-2B46-4B99-90D2-E1F816E5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025DAF-B759-45A6-B948-01DB1AC527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99" y="4406316"/>
            <a:ext cx="7771578" cy="13618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99" y="2906759"/>
            <a:ext cx="7771578" cy="149955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303D4C-9066-480B-9A54-818429EB7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976" y="-2868135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7321" y="-2868135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ED27ED-AD17-4FEA-A389-9A4BB5BBE7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6" y="275394"/>
            <a:ext cx="8230048" cy="114188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77" y="1534822"/>
            <a:ext cx="4041101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77" y="2174612"/>
            <a:ext cx="4041101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429" y="1534822"/>
            <a:ext cx="4042595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429" y="2174612"/>
            <a:ext cx="4042595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7532D3-42E1-4816-AFC9-8AF0FCA0B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29FF81-D90D-4FE3-940C-331072F650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7E5A149-C4EB-489C-92D2-D68CB8CC0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7" y="273716"/>
            <a:ext cx="3009172" cy="11620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65" y="273717"/>
            <a:ext cx="5111859" cy="58521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77" y="1435748"/>
            <a:ext cx="3009172" cy="46901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465E7A-1EC1-4622-8F1F-9B70A97B0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063" y="4800937"/>
            <a:ext cx="5486698" cy="5659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063" y="612922"/>
            <a:ext cx="5486698" cy="41141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063" y="5366839"/>
            <a:ext cx="5486698" cy="8060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3C5B89-DE41-4E51-90C3-DF4938E8F9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2906E1-FC09-4FAE-A411-39BA7FB3E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8608" y="-2868135"/>
            <a:ext cx="1877186" cy="45221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52" y="-2868135"/>
            <a:ext cx="5488191" cy="45221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416A97-680C-46A8-BEE6-BAA26B10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52" y="186396"/>
            <a:ext cx="7508742" cy="1316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976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2734389" y="6246758"/>
            <a:ext cx="2895674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5837644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fld id="{C9F08BB8-6F94-4381-B56E-554901CDE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5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27052" y="186400"/>
            <a:ext cx="7508742" cy="1316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76" y="-2868134"/>
            <a:ext cx="7377324" cy="45221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982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734389" y="6246758"/>
            <a:ext cx="2895674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837644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92F2A408-2E6A-4B8A-BF98-70CD398D3917}" type="slidenum">
              <a:rPr lang="en-US" smtClean="0">
                <a:ea typeface="MS Gothic" charset="-128"/>
              </a:rPr>
              <a:pPr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US" smtClean="0">
              <a:ea typeface="MS Gothic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27052" y="186400"/>
            <a:ext cx="7508742" cy="1316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76" y="-2868134"/>
            <a:ext cx="7377324" cy="45221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981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734389" y="6246758"/>
            <a:ext cx="2895674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837644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92F2A408-2E6A-4B8A-BF98-70CD398D3917}" type="slidenum">
              <a:rPr lang="en-US" smtClean="0">
                <a:ea typeface="MS Gothic" charset="-128"/>
              </a:rPr>
              <a:pPr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US" smtClean="0">
              <a:ea typeface="MS Gothic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27052" y="186399"/>
            <a:ext cx="7508742" cy="1316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76" y="-2868134"/>
            <a:ext cx="7377324" cy="45221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979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734389" y="6246758"/>
            <a:ext cx="2895674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837644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92F2A408-2E6A-4B8A-BF98-70CD398D3917}" type="slidenum">
              <a:rPr lang="en-US" smtClean="0">
                <a:ea typeface="MS Gothic" charset="-128"/>
              </a:rPr>
              <a:pPr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US" smtClean="0">
              <a:ea typeface="MS Gothic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27052" y="186396"/>
            <a:ext cx="7508742" cy="1316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76" y="-2868135"/>
            <a:ext cx="7377324" cy="45221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976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734389" y="6246758"/>
            <a:ext cx="2895674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837644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92F2A408-2E6A-4B8A-BF98-70CD398D3917}" type="slidenum">
              <a:rPr lang="en-US" smtClean="0">
                <a:ea typeface="MS Gothic" charset="-128"/>
              </a:rPr>
              <a:pPr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US" smtClean="0">
              <a:ea typeface="MS Gothic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7iAhkxZvFHI&amp;feature=relat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lgerian" pitchFamily="82" charset="0"/>
              </a:rPr>
              <a:t>Poetry is a gift 	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001962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  <a:buNone/>
            </a:pPr>
            <a:r>
              <a:rPr lang="en-US" sz="1800" dirty="0" smtClean="0">
                <a:latin typeface="Lucida Calligraphy" pitchFamily="66" charset="0"/>
                <a:cs typeface="Arial" pitchFamily="34" charset="0"/>
              </a:rPr>
              <a:t>Poetry Lifts the veil from the hidden beauty of the world, and makes familiar objects be as if they were not familiar</a:t>
            </a:r>
            <a:r>
              <a:rPr lang="en-US" sz="1800" dirty="0" smtClean="0">
                <a:latin typeface="Lucida Calligraphy" pitchFamily="66" charset="0"/>
              </a:rPr>
              <a:t>.</a:t>
            </a:r>
          </a:p>
          <a:p>
            <a:pPr>
              <a:buNone/>
            </a:pPr>
            <a:r>
              <a:rPr lang="en-US" sz="1200" b="1" kern="1000" dirty="0" smtClean="0"/>
              <a:t>Percy </a:t>
            </a:r>
            <a:r>
              <a:rPr lang="en-US" sz="1200" b="1" kern="1000" dirty="0" err="1"/>
              <a:t>Bysshe</a:t>
            </a:r>
            <a:r>
              <a:rPr lang="en-US" sz="1200" b="1" kern="1000" dirty="0"/>
              <a:t> Shelley (1792-1822), English </a:t>
            </a:r>
            <a:r>
              <a:rPr lang="en-US" sz="1200" b="1" kern="1000" dirty="0" smtClean="0"/>
              <a:t> poet. </a:t>
            </a:r>
            <a:r>
              <a:rPr lang="en-US" sz="1200" b="1" kern="1000" dirty="0"/>
              <a:t>A Defense of Poetry (written 1821; </a:t>
            </a:r>
            <a:r>
              <a:rPr lang="en-US" sz="1200" b="1" kern="1000" dirty="0" smtClean="0"/>
              <a:t> published </a:t>
            </a:r>
            <a:r>
              <a:rPr lang="en-US" sz="1200" b="1" kern="1000" dirty="0"/>
              <a:t>1840</a:t>
            </a:r>
            <a:r>
              <a:rPr lang="en-US" sz="1200" b="1" kern="1000" dirty="0" smtClean="0"/>
              <a:t>)</a:t>
            </a:r>
            <a:endParaRPr lang="en-US" sz="1000" b="1" kern="1000" dirty="0" smtClean="0"/>
          </a:p>
          <a:p>
            <a:pPr>
              <a:buNone/>
            </a:pPr>
            <a:endParaRPr lang="en-US" sz="1000" b="1" kern="1000" dirty="0" smtClean="0"/>
          </a:p>
          <a:p>
            <a:pPr>
              <a:buNone/>
            </a:pPr>
            <a:r>
              <a:rPr lang="en-US" sz="2000" dirty="0" smtClean="0">
                <a:latin typeface="Lucida Handwriting" pitchFamily="66" charset="0"/>
              </a:rPr>
              <a:t>A </a:t>
            </a:r>
            <a:r>
              <a:rPr lang="en-US" sz="1800" dirty="0" smtClean="0">
                <a:latin typeface="Lucida Calligraphy" pitchFamily="66" charset="0"/>
              </a:rPr>
              <a:t>prose writer gets tired of writing prose, and wants to be a poet.  So he begins every line with a capital letter, and keeps on writing prose. </a:t>
            </a:r>
            <a:r>
              <a:rPr lang="en-US" sz="2000" dirty="0" smtClean="0">
                <a:latin typeface="Lucida Calligraphy" pitchFamily="66" charset="0"/>
              </a:rPr>
              <a:t> </a:t>
            </a:r>
            <a:r>
              <a:rPr lang="en-US" sz="1200" dirty="0" smtClean="0"/>
              <a:t>~Samuel </a:t>
            </a:r>
            <a:r>
              <a:rPr lang="en-US" sz="1200" dirty="0" err="1" smtClean="0"/>
              <a:t>McChord</a:t>
            </a:r>
            <a:r>
              <a:rPr lang="en-US" sz="1200" dirty="0" smtClean="0"/>
              <a:t> Crothers, "Every Man's Natural Desire to Be Somebody Else" </a:t>
            </a:r>
            <a:r>
              <a:rPr lang="en-US" sz="1200" i="1" dirty="0" smtClean="0"/>
              <a:t>The Dame School of Experience</a:t>
            </a:r>
            <a:r>
              <a:rPr lang="en-US" sz="1200" dirty="0" smtClean="0"/>
              <a:t>, 1920</a:t>
            </a:r>
            <a:endParaRPr lang="en-US" sz="2000" dirty="0" smtClean="0">
              <a:latin typeface="AR BERKLEY" pitchFamily="2" charset="0"/>
            </a:endParaRPr>
          </a:p>
          <a:p>
            <a:pPr>
              <a:buNone/>
            </a:pPr>
            <a:endParaRPr lang="en-US" sz="1200" dirty="0" smtClean="0">
              <a:latin typeface="AR BERKLEY" pitchFamily="2" charset="0"/>
            </a:endParaRPr>
          </a:p>
          <a:p>
            <a:pPr>
              <a:buNone/>
            </a:pPr>
            <a:endParaRPr lang="en-US" sz="1200" dirty="0" smtClean="0">
              <a:latin typeface="AR BERKLEY" pitchFamily="2" charset="0"/>
            </a:endParaRPr>
          </a:p>
          <a:p>
            <a:pPr>
              <a:buNone/>
            </a:pPr>
            <a:r>
              <a:rPr lang="en-US" sz="1800" dirty="0" smtClean="0">
                <a:latin typeface="Lucida Calligraphy" pitchFamily="66" charset="0"/>
              </a:rPr>
              <a:t>Poetry is life distilled.  ~</a:t>
            </a:r>
            <a:r>
              <a:rPr lang="en-US" sz="1200" dirty="0" smtClean="0">
                <a:latin typeface="Lucida Calligraphy" pitchFamily="66" charset="0"/>
              </a:rPr>
              <a:t>Gwendolyn Brooks,</a:t>
            </a:r>
          </a:p>
          <a:p>
            <a:pPr>
              <a:buNone/>
            </a:pPr>
            <a:r>
              <a:rPr lang="en-US" sz="1200" dirty="0" smtClean="0"/>
              <a:t>Harlem Renaissance poet </a:t>
            </a:r>
          </a:p>
          <a:p>
            <a:pPr>
              <a:buNone/>
            </a:pPr>
            <a:endParaRPr lang="en-US" sz="1000" kern="1000" dirty="0" smtClean="0">
              <a:latin typeface="AR BERKLEY" pitchFamily="2" charset="0"/>
            </a:endParaRPr>
          </a:p>
          <a:p>
            <a:pPr>
              <a:buNone/>
            </a:pPr>
            <a:endParaRPr lang="en-US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8082" y="3733800"/>
            <a:ext cx="349591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327056" y="273721"/>
            <a:ext cx="7511729" cy="1145239"/>
          </a:xfrm>
          <a:ln/>
        </p:spPr>
        <p:txBody>
          <a:bodyPr/>
          <a:lstStyle/>
          <a:p>
            <a:pPr>
              <a:lnSpc>
                <a:spcPct val="10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804C19"/>
                </a:solidFill>
                <a:latin typeface="Tempus Sans ITC" pitchFamily="80" charset="0"/>
              </a:rPr>
              <a:t>Types of Rhyme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30095" y="1066320"/>
            <a:ext cx="7407192" cy="482444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</a:t>
            </a:r>
            <a:r>
              <a:rPr lang="en-US" b="1" u="sng" dirty="0">
                <a:solidFill>
                  <a:srgbClr val="804C19"/>
                </a:solidFill>
                <a:latin typeface="Tempus Sans ITC" pitchFamily="80" charset="0"/>
              </a:rPr>
              <a:t>Perfect Rhymes</a:t>
            </a: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          </a:t>
            </a:r>
            <a:r>
              <a:rPr lang="en-US" b="1" u="sng" dirty="0">
                <a:solidFill>
                  <a:srgbClr val="804C19"/>
                </a:solidFill>
                <a:latin typeface="Tempus Sans ITC" pitchFamily="80" charset="0"/>
              </a:rPr>
              <a:t>Sight Rhymes</a:t>
            </a: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here/fear                          flute/compute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streams/dreams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where/air               </a:t>
            </a:r>
            <a:r>
              <a:rPr lang="en-US" b="1" u="sng" dirty="0">
                <a:solidFill>
                  <a:srgbClr val="804C19"/>
                </a:solidFill>
                <a:latin typeface="Tempus Sans ITC" pitchFamily="80" charset="0"/>
              </a:rPr>
              <a:t>Internal Rhymes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lips/hips               flow/how (also sight)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                            woo/loose (also slant)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							  </a:t>
            </a:r>
            <a:r>
              <a:rPr lang="en-US" b="1" dirty="0" smtClean="0">
                <a:solidFill>
                  <a:srgbClr val="804C19"/>
                </a:solidFill>
                <a:latin typeface="Tempus Sans ITC" pitchFamily="80" charset="0"/>
              </a:rPr>
              <a:t>     </a:t>
            </a: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This/is</a:t>
            </a:r>
          </a:p>
          <a:p>
            <a:pPr marL="0" indent="0" algn="r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300" b="1" dirty="0">
                <a:solidFill>
                  <a:srgbClr val="804C19"/>
                </a:solidFill>
                <a:latin typeface="Tempus Sans ITC" pitchFamily="80" charset="0"/>
              </a:rPr>
              <a:t>Janice Teel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327053" y="273718"/>
            <a:ext cx="7511729" cy="1145239"/>
          </a:xfrm>
          <a:ln/>
        </p:spPr>
        <p:txBody>
          <a:bodyPr tIns="11160"/>
          <a:lstStyle/>
          <a:p>
            <a:pPr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latin typeface="Rockwell Extra Bold" pitchFamily="16" charset="0"/>
              </a:rPr>
              <a:t>Enjambment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56978" y="1905933"/>
            <a:ext cx="7380311" cy="4728729"/>
          </a:xfrm>
          <a:prstGeom prst="rect">
            <a:avLst/>
          </a:prstGeom>
          <a:noFill/>
          <a:ln/>
        </p:spPr>
        <p:txBody>
          <a:bodyPr lIns="0" tIns="6480" rIns="0" bIns="0" anchor="ctr"/>
          <a:lstStyle/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Enjambment occurs when a sentence continues from one line to the next.</a:t>
            </a: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600" dirty="0">
              <a:latin typeface="Rockwell Extra Bold" pitchFamily="16" charset="0"/>
            </a:endParaRP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Example: </a:t>
            </a: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600" dirty="0">
              <a:latin typeface="Rockwell Extra Bold" pitchFamily="16" charset="0"/>
            </a:endParaRP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That hurtle flesh and bone past fear</a:t>
            </a: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Down alleyways of dreams...(lines 3 -4)</a:t>
            </a: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600" dirty="0">
              <a:latin typeface="Rockwell Extra Bold" pitchFamily="16" charset="0"/>
            </a:endParaRP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Questions: How does enjambment emphasize words and ideas? How many sentences do you see?        </a:t>
            </a:r>
            <a:r>
              <a:rPr lang="en-US" sz="1300" dirty="0" smtClean="0">
                <a:latin typeface="Rockwell Extra Bold" pitchFamily="16" charset="0"/>
              </a:rPr>
              <a:t>Janice </a:t>
            </a:r>
            <a:r>
              <a:rPr lang="en-US" sz="1300" dirty="0">
                <a:latin typeface="Rockwell Extra Bold" pitchFamily="16" charset="0"/>
              </a:rPr>
              <a:t>Teel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30097" y="3627152"/>
            <a:ext cx="229981" cy="3660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40" rIns="90000" bIns="45000"/>
          <a:lstStyle/>
          <a:p>
            <a:pPr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>
                <a:solidFill>
                  <a:srgbClr val="000000"/>
                </a:solidFill>
                <a:ea typeface="MS Gothic" charset="-128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atin typeface="Britannic Bold"/>
              </a:rPr>
              <a:t>DREAM BOOGIE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22" dirty="0" smtClean="0"/>
              <a:t>By Langston Hughes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527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5600" dirty="0" smtClean="0"/>
              <a:t>Good </a:t>
            </a:r>
            <a:r>
              <a:rPr lang="en-US" sz="5600" dirty="0"/>
              <a:t>morning, daddy</a:t>
            </a:r>
            <a:r>
              <a:rPr lang="en-US" sz="5600" dirty="0" smtClean="0"/>
              <a:t>!                              </a:t>
            </a:r>
          </a:p>
          <a:p>
            <a:pPr>
              <a:buNone/>
            </a:pPr>
            <a:r>
              <a:rPr lang="en-US" sz="5600" dirty="0" err="1"/>
              <a:t>Ain't</a:t>
            </a:r>
            <a:r>
              <a:rPr lang="en-US" sz="5600" dirty="0"/>
              <a:t> you heard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The boogie-woogie rumble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Of a dream deferred?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Listen closely: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You'll hear their feet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Beating out and Beating out a --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You think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It's a happy beat</a:t>
            </a:r>
            <a:r>
              <a:rPr lang="en-US" sz="5600" dirty="0" smtClean="0"/>
              <a:t>?     </a:t>
            </a:r>
          </a:p>
          <a:p>
            <a:pPr>
              <a:buNone/>
            </a:pPr>
            <a:r>
              <a:rPr lang="en-US" sz="5600" dirty="0"/>
              <a:t>Listen to it closely:</a:t>
            </a:r>
            <a:endParaRPr lang="en-US" sz="5600" dirty="0" smtClean="0"/>
          </a:p>
          <a:p>
            <a:pPr>
              <a:buNone/>
            </a:pPr>
            <a:r>
              <a:rPr lang="en-US" sz="5600" dirty="0" err="1"/>
              <a:t>Ain't</a:t>
            </a:r>
            <a:r>
              <a:rPr lang="en-US" sz="5600" dirty="0"/>
              <a:t> you heard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something underneath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like a --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What did I say?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Sure,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I'm happy!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Take it away!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Hey, pop</a:t>
            </a:r>
            <a:r>
              <a:rPr lang="en-US" sz="5600" dirty="0" smtClean="0"/>
              <a:t>!                                             </a:t>
            </a:r>
          </a:p>
          <a:p>
            <a:pPr>
              <a:buNone/>
            </a:pPr>
            <a:r>
              <a:rPr lang="en-US" sz="5600" dirty="0"/>
              <a:t>Re-bop!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Mop!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Y-</a:t>
            </a:r>
            <a:r>
              <a:rPr lang="en-US" sz="5600" dirty="0" err="1"/>
              <a:t>e-a-h</a:t>
            </a:r>
            <a:r>
              <a:rPr lang="en-US" sz="5600" dirty="0" smtClean="0"/>
              <a:t>!  </a:t>
            </a:r>
            <a:r>
              <a:rPr lang="en-US" sz="4800" dirty="0" smtClean="0">
                <a:latin typeface="Arial Narrow"/>
              </a:rPr>
              <a:t>                   </a:t>
            </a:r>
            <a:endParaRPr lang="en-US" sz="5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angston_hughes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753781" y="1417638"/>
            <a:ext cx="2933025" cy="345222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1361435" y="5326518"/>
            <a:ext cx="1626412" cy="182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2732007" y="1717647"/>
            <a:ext cx="2594950" cy="83141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Daddy could symbolize the white patron that African Americans relied on to pursue their art.</a:t>
            </a:r>
            <a:endParaRPr lang="en-US" sz="1400" dirty="0"/>
          </a:p>
        </p:txBody>
      </p:sp>
      <p:sp>
        <p:nvSpPr>
          <p:cNvPr id="12" name="Snip Single Corner Rectangle 11"/>
          <p:cNvSpPr/>
          <p:nvPr/>
        </p:nvSpPr>
        <p:spPr>
          <a:xfrm>
            <a:off x="3344196" y="5170825"/>
            <a:ext cx="4687356" cy="523222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0800000" flipV="1">
            <a:off x="3344198" y="5170825"/>
            <a:ext cx="52173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An example of musical Imagery used to express emotion of the characters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374991" y="6087699"/>
            <a:ext cx="1313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Loretta Hunt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Harlem</a:t>
            </a:r>
            <a:br>
              <a:rPr lang="en-US" b="1" dirty="0" smtClean="0"/>
            </a:br>
            <a:r>
              <a:rPr lang="en-US" sz="2667" b="1" dirty="0" smtClean="0"/>
              <a:t>By Langston Hughes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4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(sometimes </a:t>
            </a:r>
            <a:r>
              <a:rPr lang="en-US" b="1" dirty="0"/>
              <a:t>referred to as “Dream Deferred</a:t>
            </a:r>
            <a:r>
              <a:rPr lang="en-US" b="1" dirty="0" smtClean="0"/>
              <a:t>”)</a:t>
            </a:r>
            <a:endParaRPr lang="en-US" dirty="0" smtClean="0"/>
          </a:p>
          <a:p>
            <a:pPr>
              <a:buNone/>
            </a:pPr>
            <a:endParaRPr lang="en-US" sz="1400" b="1" dirty="0"/>
          </a:p>
          <a:p>
            <a:pPr>
              <a:buNone/>
            </a:pPr>
            <a:r>
              <a:rPr lang="en-US" sz="2200" dirty="0"/>
              <a:t>What happens to a dream deferred?</a:t>
            </a:r>
          </a:p>
          <a:p>
            <a:pPr>
              <a:buNone/>
            </a:pPr>
            <a:r>
              <a:rPr lang="en-US" sz="2200" dirty="0" smtClean="0"/>
              <a:t>Does </a:t>
            </a:r>
            <a:r>
              <a:rPr lang="en-US" sz="2200" dirty="0"/>
              <a:t>it dry up</a:t>
            </a:r>
            <a:r>
              <a:rPr lang="en-US" sz="2200" dirty="0" smtClean="0"/>
              <a:t> like </a:t>
            </a:r>
            <a:r>
              <a:rPr lang="en-US" sz="2200" dirty="0"/>
              <a:t>a raisin in the sun?</a:t>
            </a:r>
            <a:r>
              <a:rPr lang="en-US" sz="2200" dirty="0" smtClean="0"/>
              <a:t>                                  </a:t>
            </a:r>
          </a:p>
          <a:p>
            <a:pPr>
              <a:buNone/>
            </a:pPr>
            <a:r>
              <a:rPr lang="en-US" sz="2200" dirty="0" smtClean="0"/>
              <a:t>Or </a:t>
            </a:r>
            <a:r>
              <a:rPr lang="en-US" sz="2200" dirty="0"/>
              <a:t>fester like a sore</a:t>
            </a:r>
            <a:r>
              <a:rPr lang="en-US" sz="2200" dirty="0" smtClean="0"/>
              <a:t>— And then run?       </a:t>
            </a:r>
          </a:p>
          <a:p>
            <a:pPr>
              <a:buNone/>
            </a:pPr>
            <a:r>
              <a:rPr lang="en-US" sz="2200" dirty="0" smtClean="0"/>
              <a:t>Does </a:t>
            </a:r>
            <a:r>
              <a:rPr lang="en-US" sz="2200" dirty="0"/>
              <a:t>it stink like rotten </a:t>
            </a:r>
            <a:r>
              <a:rPr lang="en-US" sz="2200" dirty="0" smtClean="0"/>
              <a:t>meat?</a:t>
            </a:r>
          </a:p>
          <a:p>
            <a:pPr>
              <a:buNone/>
            </a:pPr>
            <a:r>
              <a:rPr lang="en-US" sz="2200" dirty="0" smtClean="0"/>
              <a:t>Or </a:t>
            </a:r>
            <a:r>
              <a:rPr lang="en-US" sz="2200" dirty="0"/>
              <a:t>crust and sugar </a:t>
            </a:r>
            <a:r>
              <a:rPr lang="en-US" sz="2200" dirty="0" smtClean="0"/>
              <a:t>over—like </a:t>
            </a:r>
            <a:r>
              <a:rPr lang="en-US" sz="2200" dirty="0"/>
              <a:t>a syrupy sweet</a:t>
            </a:r>
            <a:r>
              <a:rPr lang="en-US" sz="2200" dirty="0" smtClean="0"/>
              <a:t>?                                    </a:t>
            </a:r>
          </a:p>
          <a:p>
            <a:pPr>
              <a:buNone/>
            </a:pPr>
            <a:r>
              <a:rPr lang="en-US" sz="2200" dirty="0" smtClean="0"/>
              <a:t>Maybe </a:t>
            </a:r>
            <a:r>
              <a:rPr lang="en-US" sz="2200" dirty="0"/>
              <a:t>it just sags</a:t>
            </a:r>
            <a:r>
              <a:rPr lang="en-US" sz="2200" dirty="0" smtClean="0"/>
              <a:t> like </a:t>
            </a:r>
            <a:r>
              <a:rPr lang="en-US" sz="2200" dirty="0"/>
              <a:t>a heavy load</a:t>
            </a:r>
            <a:r>
              <a:rPr lang="en-US" sz="2200" dirty="0" smtClean="0"/>
              <a:t>.                                             </a:t>
            </a:r>
          </a:p>
          <a:p>
            <a:pPr>
              <a:buNone/>
            </a:pPr>
            <a:r>
              <a:rPr lang="en-US" sz="2200" dirty="0" smtClean="0"/>
              <a:t>Or </a:t>
            </a:r>
            <a:r>
              <a:rPr lang="en-US" sz="2200" dirty="0"/>
              <a:t>does it explode?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3810001" y="3115514"/>
            <a:ext cx="1818483" cy="8488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208174" y="2521233"/>
            <a:ext cx="2896476" cy="6792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410200" y="2461845"/>
            <a:ext cx="2895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Simile - likens the original dream</a:t>
            </a:r>
          </a:p>
          <a:p>
            <a:r>
              <a:rPr lang="en-US" sz="1400" dirty="0" smtClean="0"/>
              <a:t>to a round, juicy, green, fresh grape</a:t>
            </a:r>
          </a:p>
          <a:p>
            <a:r>
              <a:rPr lang="en-US" sz="1400" dirty="0" smtClean="0"/>
              <a:t>–once neglected it dries up 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6158442" y="3788562"/>
            <a:ext cx="2412201" cy="6608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Imagery of touch; a wound that is not healing symbolizes growing resentment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943600" y="4856743"/>
            <a:ext cx="1965764" cy="5232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 rot="10800000" flipV="1">
            <a:off x="6019800" y="4868178"/>
            <a:ext cx="18895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Imagery of taste, sight, decay and waste</a:t>
            </a:r>
            <a:endParaRPr lang="en-US" sz="14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3627447" y="3663697"/>
            <a:ext cx="2403070" cy="2649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733800" y="5791200"/>
            <a:ext cx="26670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Metaphor: compares the dream to something that blows up. 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2971800" y="5410200"/>
            <a:ext cx="962792" cy="3554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37" idx="3"/>
          </p:cNvCxnSpPr>
          <p:nvPr/>
        </p:nvCxnSpPr>
        <p:spPr>
          <a:xfrm rot="10800000">
            <a:off x="4881496" y="4449424"/>
            <a:ext cx="1138304" cy="68036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" y="90100"/>
            <a:ext cx="10294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Loretta Hunt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lgerian" pitchFamily="82" charset="0"/>
              </a:rPr>
              <a:t>Poetry is a gift 	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5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Lucida Calligraphy" pitchFamily="66" charset="0"/>
              </a:rPr>
              <a:t>Examine the bright wrapping paper,</a:t>
            </a:r>
          </a:p>
          <a:p>
            <a:pPr>
              <a:buNone/>
            </a:pPr>
            <a:endParaRPr lang="en-US" sz="2400" dirty="0" smtClean="0">
              <a:latin typeface="Lucida Calligraphy" pitchFamily="66" charset="0"/>
            </a:endParaRPr>
          </a:p>
          <a:p>
            <a:pPr>
              <a:buNone/>
            </a:pPr>
            <a:r>
              <a:rPr lang="en-US" sz="2400" dirty="0" smtClean="0">
                <a:latin typeface="Lucida Calligraphy" pitchFamily="66" charset="0"/>
              </a:rPr>
              <a:t>Carefully unwrap the tissue paper inside </a:t>
            </a:r>
          </a:p>
          <a:p>
            <a:pPr>
              <a:buNone/>
            </a:pPr>
            <a:endParaRPr lang="en-US" sz="2400" dirty="0" smtClean="0">
              <a:latin typeface="AR BLANCA" pitchFamily="2" charset="0"/>
            </a:endParaRPr>
          </a:p>
          <a:p>
            <a:pPr>
              <a:buNone/>
            </a:pPr>
            <a:r>
              <a:rPr lang="en-US" sz="2800" dirty="0" smtClean="0">
                <a:latin typeface="Lucida Calligraphy" pitchFamily="66" charset="0"/>
              </a:rPr>
              <a:t>Share the gift of </a:t>
            </a:r>
          </a:p>
          <a:p>
            <a:pPr>
              <a:buNone/>
            </a:pPr>
            <a:r>
              <a:rPr lang="en-US" sz="2800" dirty="0" smtClean="0">
                <a:latin typeface="Lucida Calligraphy" pitchFamily="66" charset="0"/>
              </a:rPr>
              <a:t>your poetry</a:t>
            </a:r>
            <a:endParaRPr lang="en-US" sz="2800" dirty="0">
              <a:latin typeface="Lucida Calligraphy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180722"/>
            <a:ext cx="4114800" cy="367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3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8"/>
            <a:ext cx="7772400" cy="1142999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Algerian" pitchFamily="82" charset="0"/>
              </a:rPr>
              <a:t>How do you unwrap a poem?</a:t>
            </a:r>
            <a:endParaRPr lang="en-US" sz="38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4800600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ook at a poem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Shape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Punctuation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Grammar</a:t>
            </a:r>
          </a:p>
          <a:p>
            <a:pPr lvl="1" algn="l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900" dirty="0">
                <a:latin typeface="Arial" pitchFamily="34" charset="0"/>
                <a:cs typeface="Arial" pitchFamily="34" charset="0"/>
              </a:rPr>
              <a:t>R</a:t>
            </a:r>
            <a:r>
              <a:rPr lang="en-US" sz="2900" dirty="0" smtClean="0">
                <a:latin typeface="Arial" pitchFamily="34" charset="0"/>
                <a:cs typeface="Arial" pitchFamily="34" charset="0"/>
              </a:rPr>
              <a:t>ead the poem. What can you find: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Metaphors? Similes? Imagery?</a:t>
            </a:r>
          </a:p>
          <a:p>
            <a:pPr lvl="1" algn="l"/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Symbolism? Rhythm? Meter?</a:t>
            </a:r>
          </a:p>
          <a:p>
            <a:pPr algn="l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latin typeface="Arial" pitchFamily="34" charset="0"/>
                <a:cs typeface="Arial" pitchFamily="34" charset="0"/>
              </a:rPr>
              <a:t>Listen to a poem. Do you hear or feel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Rhythm? Rhyme?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Fear? Sadness? Happiness? Anger?  </a:t>
            </a:r>
          </a:p>
          <a:p>
            <a:pPr algn="l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6" y="1295400"/>
            <a:ext cx="152399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2971800"/>
            <a:ext cx="1447799" cy="148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67600" y="48006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Algerian" pitchFamily="82" charset="0"/>
              </a:rPr>
              <a:t>UnderstandiNG</a:t>
            </a:r>
            <a:r>
              <a:rPr lang="en-US" dirty="0" smtClean="0">
                <a:latin typeface="Algerian" pitchFamily="82" charset="0"/>
              </a:rPr>
              <a:t> COMPARISONS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SIMILE</a:t>
            </a:r>
            <a:endParaRPr lang="en-US" dirty="0" smtClean="0"/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compares two things using the words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  “like” or “as”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compares two things that are not similar.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Example: She was as cool as a cucumber!</a:t>
            </a:r>
            <a:r>
              <a:rPr lang="en-US" sz="2400" dirty="0" smtClean="0"/>
              <a:t>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/>
              <a:t>METAPHOR</a:t>
            </a:r>
            <a:endParaRPr lang="en-US" dirty="0" smtClean="0"/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compares two things but does NOT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   use “like” or “as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Can use the words “is” or “are.”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Example:  LOVE STINKS!  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7" name="Picture 6" descr="skunk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81600" y="4343406"/>
            <a:ext cx="2438400" cy="1828800"/>
          </a:xfrm>
          <a:prstGeom prst="rect">
            <a:avLst/>
          </a:prstGeom>
        </p:spPr>
      </p:pic>
      <p:pic>
        <p:nvPicPr>
          <p:cNvPr id="8" name="Picture 7" descr="cool cucumber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67406" y="1219204"/>
            <a:ext cx="2531447" cy="28194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  <a:cs typeface="Arial" pitchFamily="34" charset="0"/>
              </a:rPr>
              <a:t>Symbolism &amp; Imagery</a:t>
            </a:r>
            <a:endParaRPr lang="en-US" dirty="0">
              <a:latin typeface="Algerian" pitchFamily="82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Poets use images &amp; symbols” to describe feelings and impressions. 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000" b="1" dirty="0" smtClean="0">
                <a:latin typeface="Arial" pitchFamily="34" charset="0"/>
                <a:cs typeface="Arial" pitchFamily="34" charset="0"/>
              </a:rPr>
              <a:t>Symbols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stand for more than the words:</a:t>
            </a:r>
          </a:p>
          <a:p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			The United States,</a:t>
            </a: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   				Democracy</a:t>
            </a: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			Freedom </a:t>
            </a: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			Prosperity</a:t>
            </a:r>
          </a:p>
          <a:p>
            <a:pPr lvl="1">
              <a:buNone/>
            </a:pPr>
            <a:r>
              <a:rPr lang="en-US" sz="1500" dirty="0" smtClean="0">
                <a:latin typeface="Arial" pitchFamily="34" charset="0"/>
                <a:cs typeface="Arial" pitchFamily="34" charset="0"/>
              </a:rPr>
              <a:t>Old Glory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en-US" sz="3300" b="1" dirty="0" smtClean="0">
                <a:latin typeface="Arial" pitchFamily="34" charset="0"/>
                <a:cs typeface="Arial" pitchFamily="34" charset="0"/>
              </a:rPr>
              <a:t>Images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are descriptive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“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My daughter’s hugs warm my heart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American fla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90600" y="2895600"/>
            <a:ext cx="1895856" cy="1676400"/>
          </a:xfrm>
          <a:prstGeom prst="rect">
            <a:avLst/>
          </a:prstGeom>
        </p:spPr>
      </p:pic>
      <p:pic>
        <p:nvPicPr>
          <p:cNvPr id="5" name="Picture 4" descr="mommy_hug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53200" y="4191000"/>
            <a:ext cx="2362200" cy="23622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-48398"/>
            <a:ext cx="2103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Jane </a:t>
            </a:r>
            <a:r>
              <a:rPr lang="en-US" sz="1200" dirty="0" err="1" smtClean="0"/>
              <a:t>Nitschke</a:t>
            </a:r>
            <a:r>
              <a:rPr lang="en-US" sz="1200" dirty="0" smtClean="0"/>
              <a:t> &amp; Loretta Hunt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000"/>
                            </p:stCondLst>
                            <p:childTnLst>
                              <p:par>
                                <p:cTn id="5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6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 boom of African American </a:t>
            </a:r>
            <a:br>
              <a:rPr lang="en-US" sz="2800" dirty="0" smtClean="0"/>
            </a:br>
            <a:r>
              <a:rPr lang="en-US" sz="2800" dirty="0" smtClean="0"/>
              <a:t>Art, Music, and Literature in the 20’s and 30’s in Harlem, New York  </a:t>
            </a:r>
            <a:endParaRPr lang="en-US" sz="2800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-15185" r="-15185"/>
          <a:stretch>
            <a:fillRect/>
          </a:stretch>
        </p:blipFill>
        <p:spPr>
          <a:xfrm>
            <a:off x="758382" y="1946056"/>
            <a:ext cx="7547285" cy="4367193"/>
          </a:xfr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" y="90100"/>
            <a:ext cx="10294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Loretta Hunt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6"/>
            <a:ext cx="8229600" cy="452596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Bevel 5"/>
          <p:cNvSpPr/>
          <p:nvPr/>
        </p:nvSpPr>
        <p:spPr>
          <a:xfrm>
            <a:off x="0" y="0"/>
            <a:ext cx="9144000" cy="6858000"/>
          </a:xfrm>
          <a:prstGeom prst="bevel">
            <a:avLst/>
          </a:prstGeom>
          <a:blipFill>
            <a:blip r:embed="rId3" cstate="email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Harlem Renaissance &amp; Poetry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is the Harlem Renaissance and why is it important?</a:t>
            </a:r>
          </a:p>
          <a:p>
            <a:r>
              <a:rPr lang="en-US" dirty="0" smtClean="0">
                <a:solidFill>
                  <a:schemeClr val="tx1"/>
                </a:solidFill>
                <a:hlinkClick r:id="rId4"/>
              </a:rPr>
              <a:t>http://www.youtube.com/watch?v=7iAhkxZvFHI&amp;feature=related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Some amazing poets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Langston Hughes, 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Countee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Cullen, Gwendolyn B. Bennett and Georgia Douglas Johnson, Claude McKay, 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Arna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Bontemps, James Weldon Johnson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97794"/>
            <a:ext cx="143180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Jane Nitschke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43" y="86802"/>
            <a:ext cx="8229600" cy="1237981"/>
          </a:xfrm>
        </p:spPr>
        <p:txBody>
          <a:bodyPr>
            <a:normAutofit fontScale="90000"/>
          </a:bodyPr>
          <a:lstStyle/>
          <a:p>
            <a:r>
              <a:rPr lang="en-US" sz="3556" dirty="0" smtClean="0">
                <a:latin typeface="Handwriting - Dakota"/>
              </a:rPr>
              <a:t>Harlem Wine</a:t>
            </a:r>
            <a:r>
              <a:rPr lang="en-US" dirty="0" smtClean="0">
                <a:latin typeface="Handwriting - Dakota"/>
              </a:rPr>
              <a:t/>
            </a:r>
            <a:br>
              <a:rPr lang="en-US" dirty="0" smtClean="0">
                <a:latin typeface="Handwriting - Dakota"/>
              </a:rPr>
            </a:br>
            <a:r>
              <a:rPr lang="en-US" sz="3111" dirty="0" smtClean="0">
                <a:latin typeface="Handwriting - Dakota"/>
              </a:rPr>
              <a:t>By </a:t>
            </a:r>
            <a:r>
              <a:rPr lang="en-US" sz="3111" dirty="0" err="1" smtClean="0">
                <a:latin typeface="Handwriting - Dakota"/>
              </a:rPr>
              <a:t>Countée</a:t>
            </a:r>
            <a:r>
              <a:rPr lang="en-US" sz="3111" dirty="0" smtClean="0">
                <a:latin typeface="Handwriting - Dakota"/>
              </a:rPr>
              <a:t> Cullen</a:t>
            </a:r>
            <a:r>
              <a:rPr lang="en-US" dirty="0" smtClean="0">
                <a:latin typeface="Handwriting - Dakota"/>
              </a:rPr>
              <a:t/>
            </a:r>
            <a:br>
              <a:rPr lang="en-US" dirty="0" smtClean="0">
                <a:latin typeface="Handwriting - Dakota"/>
              </a:rPr>
            </a:br>
            <a:endParaRPr lang="en-US" dirty="0"/>
          </a:p>
        </p:txBody>
      </p:sp>
      <p:pic>
        <p:nvPicPr>
          <p:cNvPr id="4" name="Content Placeholder 3" descr="countee_cullen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-62856" r="-62856"/>
          <a:stretch>
            <a:fillRect/>
          </a:stretch>
        </p:blipFill>
        <p:spPr>
          <a:xfrm>
            <a:off x="4199649" y="1324776"/>
            <a:ext cx="4453230" cy="2960766"/>
          </a:xfrm>
        </p:spPr>
      </p:pic>
      <p:sp>
        <p:nvSpPr>
          <p:cNvPr id="6" name="TextBox 5"/>
          <p:cNvSpPr txBox="1"/>
          <p:nvPr/>
        </p:nvSpPr>
        <p:spPr>
          <a:xfrm>
            <a:off x="1260932" y="32708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0971" y="1014145"/>
            <a:ext cx="399293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Handwriting - Dakota"/>
            </a:endParaRPr>
          </a:p>
          <a:p>
            <a:r>
              <a:rPr lang="en-US" sz="1600" dirty="0" smtClean="0">
                <a:latin typeface="Handwriting - Dakota"/>
              </a:rPr>
              <a:t>This is not water running here,</a:t>
            </a:r>
          </a:p>
          <a:p>
            <a:r>
              <a:rPr lang="en-US" sz="1600" dirty="0" smtClean="0">
                <a:latin typeface="Handwriting - Dakota"/>
              </a:rPr>
              <a:t>These thick rebellious streams</a:t>
            </a:r>
          </a:p>
          <a:p>
            <a:r>
              <a:rPr lang="en-US" sz="1600" dirty="0" smtClean="0">
                <a:latin typeface="Handwriting - Dakota"/>
              </a:rPr>
              <a:t>That hurtle flesh and bone past fear</a:t>
            </a:r>
          </a:p>
          <a:p>
            <a:r>
              <a:rPr lang="en-US" sz="1600" dirty="0" smtClean="0">
                <a:latin typeface="Handwriting - Dakota"/>
              </a:rPr>
              <a:t>Down alleyways of dreams</a:t>
            </a:r>
          </a:p>
          <a:p>
            <a:endParaRPr lang="en-US" sz="1600" dirty="0" smtClean="0">
              <a:latin typeface="Handwriting - Dakota"/>
            </a:endParaRPr>
          </a:p>
          <a:p>
            <a:r>
              <a:rPr lang="en-US" sz="1600" dirty="0" smtClean="0">
                <a:latin typeface="Handwriting - Dakota"/>
              </a:rPr>
              <a:t>This is a wine that must flow on</a:t>
            </a:r>
          </a:p>
          <a:p>
            <a:r>
              <a:rPr lang="en-US" sz="1600" dirty="0" smtClean="0">
                <a:latin typeface="Handwriting - Dakota"/>
              </a:rPr>
              <a:t>Not caring how or where</a:t>
            </a:r>
          </a:p>
          <a:p>
            <a:r>
              <a:rPr lang="en-US" sz="1600" dirty="0" smtClean="0">
                <a:latin typeface="Handwriting - Dakota"/>
              </a:rPr>
              <a:t>So it has ways to flow upon</a:t>
            </a:r>
          </a:p>
          <a:p>
            <a:r>
              <a:rPr lang="en-US" sz="1600" dirty="0" smtClean="0">
                <a:latin typeface="Handwriting - Dakota"/>
              </a:rPr>
              <a:t>Where song is in the air.</a:t>
            </a:r>
          </a:p>
          <a:p>
            <a:endParaRPr lang="en-US" sz="1600" dirty="0" smtClean="0">
              <a:latin typeface="Handwriting - Dakota"/>
            </a:endParaRPr>
          </a:p>
          <a:p>
            <a:r>
              <a:rPr lang="en-US" sz="1600" dirty="0" smtClean="0">
                <a:latin typeface="Handwriting - Dakota"/>
              </a:rPr>
              <a:t>So it can woo an artful flute</a:t>
            </a:r>
          </a:p>
          <a:p>
            <a:r>
              <a:rPr lang="en-US" sz="1600" dirty="0" smtClean="0">
                <a:latin typeface="Handwriting - Dakota"/>
              </a:rPr>
              <a:t>With loose elastic lips</a:t>
            </a:r>
          </a:p>
          <a:p>
            <a:r>
              <a:rPr lang="en-US" sz="1600" dirty="0" smtClean="0">
                <a:latin typeface="Handwriting - Dakota"/>
              </a:rPr>
              <a:t>Its measurements of joy compute</a:t>
            </a:r>
          </a:p>
          <a:p>
            <a:r>
              <a:rPr lang="en-US" sz="1600" dirty="0" smtClean="0">
                <a:latin typeface="Handwriting - Dakota"/>
              </a:rPr>
              <a:t>With blithe, ecstatic hips.</a:t>
            </a:r>
            <a:endParaRPr lang="en-US" sz="1600" dirty="0">
              <a:latin typeface="Handwriting - Dakot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8446" y="5143785"/>
            <a:ext cx="42884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"imagery" = mental pictures using your 5 senses</a:t>
            </a:r>
          </a:p>
          <a:p>
            <a:r>
              <a:rPr lang="en-US" sz="1600" dirty="0" smtClean="0"/>
              <a:t>"symbolism" = the meanings those images have beyond their literal elements.</a:t>
            </a:r>
          </a:p>
          <a:p>
            <a:r>
              <a:rPr lang="en-US" sz="1600" dirty="0" smtClean="0"/>
              <a:t>Both are used to express emotions.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586847" y="4830568"/>
            <a:ext cx="3941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Snip Same Side Corner Rectangle 12"/>
          <p:cNvSpPr/>
          <p:nvPr/>
        </p:nvSpPr>
        <p:spPr>
          <a:xfrm>
            <a:off x="4586847" y="5271695"/>
            <a:ext cx="4066032" cy="949308"/>
          </a:xfrm>
          <a:prstGeom prst="snip2Same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wine symbolizes the blood of African Americans.</a:t>
            </a:r>
          </a:p>
          <a:p>
            <a:pPr algn="ctr"/>
            <a:r>
              <a:rPr lang="en-US" sz="1400" dirty="0" smtClean="0"/>
              <a:t>Images of flowing water, flesh, music…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373678" y="4676685"/>
            <a:ext cx="1313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Loretta Hunt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930013" y="10415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327059" y="273724"/>
            <a:ext cx="7511729" cy="1145239"/>
          </a:xfrm>
          <a:ln/>
        </p:spPr>
        <p:txBody>
          <a:bodyPr/>
          <a:lstStyle/>
          <a:p>
            <a:pPr>
              <a:lnSpc>
                <a:spcPct val="11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latin typeface="Comic Sans MS" pitchFamily="64" charset="0"/>
              </a:rPr>
              <a:t>Scanning “Harlem Wine”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983" y="1546582"/>
            <a:ext cx="3600553" cy="4525541"/>
          </a:xfrm>
          <a:ln/>
        </p:spPr>
        <p:txBody>
          <a:bodyPr tIns="0"/>
          <a:lstStyle/>
          <a:p>
            <a:pPr marL="430213" indent="-323850">
              <a:lnSpc>
                <a:spcPct val="117000"/>
              </a:lnSpc>
              <a:buClr>
                <a:srgbClr val="800000"/>
              </a:buClr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The Pattern: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Each line alternates iambic tetrameter with iambic trimeter.</a:t>
            </a:r>
          </a:p>
          <a:p>
            <a:pPr marL="430213" indent="-323850">
              <a:lnSpc>
                <a:spcPct val="117000"/>
              </a:lnSpc>
              <a:buClr>
                <a:srgbClr val="800000"/>
              </a:buClr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The Exception: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“This is a wine that must flow on” (line 5)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“flow on” is a spondee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238236" y="1546582"/>
            <a:ext cx="3600553" cy="4525541"/>
          </a:xfrm>
          <a:ln/>
        </p:spPr>
        <p:txBody>
          <a:bodyPr tIns="0"/>
          <a:lstStyle/>
          <a:p>
            <a:pPr marL="430213" indent="-323850">
              <a:lnSpc>
                <a:spcPct val="117000"/>
              </a:lnSpc>
              <a:buClr>
                <a:srgbClr val="800000"/>
              </a:buClr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3200">
                <a:solidFill>
                  <a:srgbClr val="198A8A"/>
                </a:solidFill>
                <a:latin typeface="Comic Sans MS" pitchFamily="64" charset="0"/>
              </a:rPr>
              <a:t>The Question: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3200">
                <a:solidFill>
                  <a:srgbClr val="198A8A"/>
                </a:solidFill>
                <a:latin typeface="Comic Sans MS" pitchFamily="64" charset="0"/>
              </a:rPr>
              <a:t>Why did Cullen choose to emphasize the words in line 5?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endParaRPr lang="en-US" sz="1300">
              <a:solidFill>
                <a:srgbClr val="198A8A"/>
              </a:solidFill>
              <a:latin typeface="Comic Sans MS" pitchFamily="64" charset="0"/>
            </a:endParaRP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endParaRPr lang="en-US" sz="1300">
              <a:solidFill>
                <a:srgbClr val="198A8A"/>
              </a:solidFill>
              <a:latin typeface="Comic Sans MS" pitchFamily="64" charset="0"/>
            </a:endParaRP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1300">
                <a:solidFill>
                  <a:srgbClr val="198A8A"/>
                </a:solidFill>
                <a:latin typeface="Comic Sans MS" pitchFamily="64" charset="0"/>
              </a:rPr>
              <a:t>                                           Janice Teel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2" y="241810"/>
            <a:ext cx="8802014" cy="1450860"/>
          </a:xfrm>
          <a:ln/>
        </p:spPr>
        <p:txBody>
          <a:bodyPr tIns="60840"/>
          <a:lstStyle/>
          <a:p>
            <a:pPr>
              <a:lnSpc>
                <a:spcPct val="89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800080"/>
                </a:solidFill>
                <a:latin typeface="Courier New" pitchFamily="49" charset="0"/>
              </a:rPr>
              <a:t>The Rhyme Scheme</a:t>
            </a:r>
            <a:br>
              <a:rPr lang="en-US">
                <a:solidFill>
                  <a:srgbClr val="800080"/>
                </a:solidFill>
                <a:latin typeface="Courier New" pitchFamily="49" charset="0"/>
              </a:rPr>
            </a:br>
            <a:endParaRPr lang="en-US">
              <a:solidFill>
                <a:srgbClr val="800080"/>
              </a:solidFill>
              <a:latin typeface="Courier New" pitchFamily="49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30095" y="1692670"/>
            <a:ext cx="8386853" cy="4352580"/>
          </a:xfrm>
          <a:prstGeom prst="rect">
            <a:avLst/>
          </a:prstGeom>
          <a:noFill/>
          <a:ln/>
        </p:spPr>
        <p:txBody>
          <a:bodyPr lIns="0" tIns="44280" rIns="0" bIns="0" anchor="ctr"/>
          <a:lstStyle/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This is not water running here,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 (A)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These thick rebellious streams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(B)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That hurtle flesh and bone past fear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(A)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Down alleyways of dreams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(B)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endParaRPr lang="en-US" sz="1200" dirty="0" smtClean="0">
              <a:solidFill>
                <a:srgbClr val="7030A0"/>
              </a:solidFill>
              <a:latin typeface="+mj-lt"/>
            </a:endParaRP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This is a wine that must flow on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(C)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Not caring how or where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(D)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So it has ways to flow upon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(C)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Where song is in the air.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(D)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endParaRPr lang="en-US" sz="1200" dirty="0" smtClean="0">
              <a:solidFill>
                <a:srgbClr val="7030A0"/>
              </a:solidFill>
              <a:latin typeface="+mj-lt"/>
            </a:endParaRP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So it can woo an artful flute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(E)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With loose elastic lips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(F)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Its measurements of joy compute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(E)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With blithe, ecstatic hips.</a:t>
            </a:r>
            <a:r>
              <a:rPr lang="en-US" sz="1200" dirty="0" smtClean="0">
                <a:solidFill>
                  <a:srgbClr val="7030A0"/>
                </a:solidFill>
              </a:rPr>
              <a:t> (F)</a:t>
            </a:r>
            <a:endParaRPr lang="en-US" sz="1600" dirty="0" smtClean="0">
              <a:solidFill>
                <a:srgbClr val="800080"/>
              </a:solidFill>
              <a:latin typeface="Courier New" pitchFamily="49" charset="0"/>
            </a:endParaRPr>
          </a:p>
          <a:p>
            <a:pPr marL="0" indent="0" algn="ctr">
              <a:lnSpc>
                <a:spcPct val="89000"/>
              </a:lnSpc>
              <a:spcAft>
                <a:spcPct val="0"/>
              </a:spcAft>
              <a:tabLst>
                <a:tab pos="342900" algn="l"/>
                <a:tab pos="722313" algn="l"/>
                <a:tab pos="1446213" algn="l"/>
                <a:tab pos="2171700" algn="l"/>
                <a:tab pos="2894013" algn="l"/>
                <a:tab pos="3617913" algn="l"/>
                <a:tab pos="4341813" algn="l"/>
                <a:tab pos="5065713" algn="l"/>
                <a:tab pos="5789613" algn="l"/>
                <a:tab pos="6515100" algn="l"/>
                <a:tab pos="7237413" algn="l"/>
                <a:tab pos="7961313" algn="l"/>
                <a:tab pos="8685213" algn="l"/>
                <a:tab pos="9142413" algn="l"/>
                <a:tab pos="9599613" algn="l"/>
                <a:tab pos="10056813" algn="l"/>
                <a:tab pos="10514013" algn="l"/>
              </a:tabLst>
            </a:pPr>
            <a:endParaRPr lang="en-US" sz="1600" b="1" dirty="0" smtClean="0">
              <a:solidFill>
                <a:srgbClr val="800080"/>
              </a:solidFill>
              <a:latin typeface="Courier New" pitchFamily="49" charset="0"/>
            </a:endParaRPr>
          </a:p>
          <a:p>
            <a:pPr marL="0" indent="0" algn="ctr">
              <a:lnSpc>
                <a:spcPct val="89000"/>
              </a:lnSpc>
              <a:spcAft>
                <a:spcPct val="0"/>
              </a:spcAft>
              <a:tabLst>
                <a:tab pos="342900" algn="l"/>
                <a:tab pos="722313" algn="l"/>
                <a:tab pos="1446213" algn="l"/>
                <a:tab pos="2171700" algn="l"/>
                <a:tab pos="2894013" algn="l"/>
                <a:tab pos="3617913" algn="l"/>
                <a:tab pos="4341813" algn="l"/>
                <a:tab pos="5065713" algn="l"/>
                <a:tab pos="5789613" algn="l"/>
                <a:tab pos="6515100" algn="l"/>
                <a:tab pos="7237413" algn="l"/>
                <a:tab pos="7961313" algn="l"/>
                <a:tab pos="8685213" algn="l"/>
                <a:tab pos="9142413" algn="l"/>
                <a:tab pos="9599613" algn="l"/>
                <a:tab pos="10056813" algn="l"/>
                <a:tab pos="10514013" algn="l"/>
              </a:tabLst>
            </a:pPr>
            <a:r>
              <a:rPr lang="en-US" sz="1600" b="1" dirty="0" smtClean="0">
                <a:solidFill>
                  <a:srgbClr val="800080"/>
                </a:solidFill>
                <a:latin typeface="Courier New" pitchFamily="49" charset="0"/>
              </a:rPr>
              <a:t>Question</a:t>
            </a:r>
            <a:r>
              <a:rPr lang="en-US" sz="1600" b="1" dirty="0">
                <a:solidFill>
                  <a:srgbClr val="800080"/>
                </a:solidFill>
                <a:latin typeface="Courier New" pitchFamily="49" charset="0"/>
              </a:rPr>
              <a:t>: If the poem were to continue, can you predict the rhyme scheme of the next stanza?</a:t>
            </a:r>
          </a:p>
          <a:p>
            <a:pPr marL="0" indent="0" algn="ctr">
              <a:lnSpc>
                <a:spcPct val="89000"/>
              </a:lnSpc>
              <a:spcAft>
                <a:spcPct val="0"/>
              </a:spcAft>
              <a:tabLst>
                <a:tab pos="342900" algn="l"/>
                <a:tab pos="722313" algn="l"/>
                <a:tab pos="1446213" algn="l"/>
                <a:tab pos="2171700" algn="l"/>
                <a:tab pos="2894013" algn="l"/>
                <a:tab pos="3617913" algn="l"/>
                <a:tab pos="4341813" algn="l"/>
                <a:tab pos="5065713" algn="l"/>
                <a:tab pos="5789613" algn="l"/>
                <a:tab pos="6515100" algn="l"/>
                <a:tab pos="7237413" algn="l"/>
                <a:tab pos="7961313" algn="l"/>
                <a:tab pos="8685213" algn="l"/>
                <a:tab pos="9142413" algn="l"/>
                <a:tab pos="9599613" algn="l"/>
                <a:tab pos="10056813" algn="l"/>
                <a:tab pos="10514013" algn="l"/>
              </a:tabLst>
            </a:pPr>
            <a:endParaRPr lang="en-US" sz="1200" b="1" dirty="0">
              <a:solidFill>
                <a:srgbClr val="800080"/>
              </a:solidFill>
              <a:latin typeface="Courier New" pitchFamily="49" charset="0"/>
            </a:endParaRPr>
          </a:p>
          <a:p>
            <a:pPr marL="0" indent="0" algn="ctr">
              <a:lnSpc>
                <a:spcPct val="89000"/>
              </a:lnSpc>
              <a:spcAft>
                <a:spcPct val="0"/>
              </a:spcAft>
              <a:tabLst>
                <a:tab pos="342900" algn="l"/>
                <a:tab pos="722313" algn="l"/>
                <a:tab pos="1446213" algn="l"/>
                <a:tab pos="2171700" algn="l"/>
                <a:tab pos="2894013" algn="l"/>
                <a:tab pos="3617913" algn="l"/>
                <a:tab pos="4341813" algn="l"/>
                <a:tab pos="5065713" algn="l"/>
                <a:tab pos="5789613" algn="l"/>
                <a:tab pos="6515100" algn="l"/>
                <a:tab pos="7237413" algn="l"/>
                <a:tab pos="7961313" algn="l"/>
                <a:tab pos="8685213" algn="l"/>
                <a:tab pos="9142413" algn="l"/>
                <a:tab pos="9599613" algn="l"/>
                <a:tab pos="10056813" algn="l"/>
                <a:tab pos="10514013" algn="l"/>
              </a:tabLst>
            </a:pPr>
            <a:r>
              <a:rPr lang="en-US" sz="1200" b="1" dirty="0">
                <a:solidFill>
                  <a:srgbClr val="800080"/>
                </a:solidFill>
                <a:latin typeface="Courier New" pitchFamily="49" charset="0"/>
              </a:rPr>
              <a:t>                                                                      </a:t>
            </a:r>
            <a:r>
              <a:rPr lang="en-US" sz="1300" b="1" dirty="0">
                <a:solidFill>
                  <a:srgbClr val="800080"/>
                </a:solidFill>
                <a:latin typeface="Courier New" pitchFamily="49" charset="0"/>
              </a:rPr>
              <a:t>Janice Teel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</TotalTime>
  <Words>1282</Words>
  <Application>Microsoft Office PowerPoint</Application>
  <PresentationFormat>On-screen Show (4:3)</PresentationFormat>
  <Paragraphs>205</Paragraphs>
  <Slides>14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Office Theme</vt:lpstr>
      <vt:lpstr>1_Office Theme</vt:lpstr>
      <vt:lpstr>2_Office Theme</vt:lpstr>
      <vt:lpstr>3_Office Theme</vt:lpstr>
      <vt:lpstr>4_Office Theme</vt:lpstr>
      <vt:lpstr>Poetry is a gift  </vt:lpstr>
      <vt:lpstr>How do you unwrap a poem?</vt:lpstr>
      <vt:lpstr>UnderstandiNG COMPARISONS </vt:lpstr>
      <vt:lpstr>Symbolism &amp; Imagery</vt:lpstr>
      <vt:lpstr>A boom of African American  Art, Music, and Literature in the 20’s and 30’s in Harlem, New York  </vt:lpstr>
      <vt:lpstr>Slide 6</vt:lpstr>
      <vt:lpstr>Harlem Wine By Countée Cullen </vt:lpstr>
      <vt:lpstr>Scanning “Harlem Wine”</vt:lpstr>
      <vt:lpstr>The Rhyme Scheme </vt:lpstr>
      <vt:lpstr>Types of Rhyme</vt:lpstr>
      <vt:lpstr>Enjambment</vt:lpstr>
      <vt:lpstr>   DREAM BOOGIE By Langston Hughes  </vt:lpstr>
      <vt:lpstr> Harlem By Langston Hughes </vt:lpstr>
      <vt:lpstr>Poetry is a gift  </vt:lpstr>
    </vt:vector>
  </TitlesOfParts>
  <Company>Home 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you interpret poetry?</dc:title>
  <dc:subject>Poetry</dc:subject>
  <dc:creator>Jane, Janice &amp; Loretta</dc:creator>
  <cp:lastModifiedBy>Nitschke</cp:lastModifiedBy>
  <cp:revision>57</cp:revision>
  <dcterms:created xsi:type="dcterms:W3CDTF">2010-08-16T19:18:26Z</dcterms:created>
  <dcterms:modified xsi:type="dcterms:W3CDTF">2010-08-16T23:12:11Z</dcterms:modified>
</cp:coreProperties>
</file>